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9" r:id="rId1"/>
  </p:sldMasterIdLst>
  <p:notesMasterIdLst>
    <p:notesMasterId r:id="rId13"/>
  </p:notesMasterIdLst>
  <p:sldIdLst>
    <p:sldId id="261" r:id="rId2"/>
    <p:sldId id="262" r:id="rId3"/>
    <p:sldId id="263" r:id="rId4"/>
    <p:sldId id="413" r:id="rId5"/>
    <p:sldId id="456" r:id="rId6"/>
    <p:sldId id="457" r:id="rId7"/>
    <p:sldId id="458" r:id="rId8"/>
    <p:sldId id="264" r:id="rId9"/>
    <p:sldId id="459" r:id="rId10"/>
    <p:sldId id="414" r:id="rId11"/>
    <p:sldId id="460" r:id="rId12"/>
  </p:sldIdLst>
  <p:sldSz cx="9144000" cy="5143500" type="screen16x9"/>
  <p:notesSz cx="6858000" cy="9144000"/>
  <p:embeddedFontLst>
    <p:embeddedFont>
      <p:font typeface="Fira Sans Light" panose="020B0403050000020004" pitchFamily="34" charset="0"/>
      <p:regular r:id="rId14"/>
      <p:italic r:id="rId15"/>
    </p:embeddedFont>
    <p:embeddedFont>
      <p:font typeface="Fira Sans Medium" panose="020B0603050000020004" pitchFamily="34" charset="0"/>
      <p:regular r:id="rId16"/>
      <p: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4" userDrawn="1">
          <p15:clr>
            <a:srgbClr val="A4A3A4"/>
          </p15:clr>
        </p15:guide>
        <p15:guide id="2" pos="4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митрий Пр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94D"/>
    <a:srgbClr val="69192E"/>
    <a:srgbClr val="B11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6" autoAdjust="0"/>
    <p:restoredTop sz="92287" autoAdjust="0"/>
  </p:normalViewPr>
  <p:slideViewPr>
    <p:cSldViewPr snapToGrid="0">
      <p:cViewPr varScale="1">
        <p:scale>
          <a:sx n="155" d="100"/>
          <a:sy n="155" d="100"/>
        </p:scale>
        <p:origin x="240" y="184"/>
      </p:cViewPr>
      <p:guideLst>
        <p:guide orient="horz" pos="554"/>
        <p:guide pos="4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83f7051f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83f7051f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83f7051f9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83f7051f9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2823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1352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2312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097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7269c57c7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7269c57c7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7269c57c7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7269c57c7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0271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5289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3f7051f9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3f7051f9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9133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0" y="51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4" name="Google Shape;47;p11">
            <a:extLst>
              <a:ext uri="{FF2B5EF4-FFF2-40B4-BE49-F238E27FC236}">
                <a16:creationId xmlns:a16="http://schemas.microsoft.com/office/drawing/2014/main" id="{90ECCBA1-9C96-488E-B781-C235B367D79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pattFill prst="pct5">
          <a:fgClr>
            <a:schemeClr val="lt1"/>
          </a:fgClr>
          <a:bgClr>
            <a:schemeClr val="bg1"/>
          </a:bgClr>
        </a:patt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71658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383631"/>
            <a:ext cx="8520600" cy="318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7141D4-F204-4A49-AC1B-82D004A7DB3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11700" y="4738959"/>
            <a:ext cx="432348" cy="242115"/>
          </a:xfrm>
          <a:prstGeom prst="rect">
            <a:avLst/>
          </a:prstGeom>
        </p:spPr>
      </p:pic>
      <p:sp>
        <p:nvSpPr>
          <p:cNvPr id="9" name="Google Shape;47;p11">
            <a:extLst>
              <a:ext uri="{FF2B5EF4-FFF2-40B4-BE49-F238E27FC236}">
                <a16:creationId xmlns:a16="http://schemas.microsoft.com/office/drawing/2014/main" id="{B6941CCC-1CEE-4436-A845-99FF8BBAB50D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5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diol_it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7AB8EF-67B2-4A19-9C84-461F82B3F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06" y="0"/>
            <a:ext cx="9033387" cy="5143500"/>
          </a:xfrm>
          <a:prstGeom prst="rect">
            <a:avLst/>
          </a:prstGeom>
        </p:spPr>
      </p:pic>
      <p:sp>
        <p:nvSpPr>
          <p:cNvPr id="3" name="Номер слайда 4">
            <a:extLst>
              <a:ext uri="{FF2B5EF4-FFF2-40B4-BE49-F238E27FC236}">
                <a16:creationId xmlns:a16="http://schemas.microsoft.com/office/drawing/2014/main" id="{87B47F19-7842-46BE-9918-254F801BADD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</a:t>
            </a:fld>
            <a:endParaRPr lang="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471B4DA-0F31-4A0A-A5B5-60C34BCD4A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Вводное занятие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6C7880-C258-43CE-9996-51451C224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48" y="899923"/>
            <a:ext cx="2383753" cy="3343654"/>
          </a:xfrm>
          <a:prstGeom prst="rect">
            <a:avLst/>
          </a:prstGeom>
        </p:spPr>
      </p:pic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276372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Дмитрий Прянишников</a:t>
            </a:r>
            <a:endParaRPr dirty="0"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2601881" y="1033482"/>
            <a:ext cx="622969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генеральный директор и соучредитель агентства стратегического маркетинга “Диол”;</a:t>
            </a:r>
          </a:p>
          <a:p>
            <a:pPr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имею два профильных образования: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айтишное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 </a:t>
            </a:r>
            <a:b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и экономическое;</a:t>
            </a:r>
          </a:p>
          <a:p>
            <a:pPr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работаю в маркетинге с 2006 года;</a:t>
            </a:r>
          </a:p>
          <a:p>
            <a:pPr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активно выступаю на маркетинговых мероприятиях, </a:t>
            </a:r>
          </a:p>
          <a:p>
            <a:pPr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пишу статьи и комментарии в маркетинговые издания,</a:t>
            </a:r>
          </a:p>
          <a:p>
            <a:pPr rtl="0" fontAlgn="base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+mn-lt"/>
              </a:rPr>
              <a:t>являюсь автором книги по нашей авторской системе привлечения идеальных клиентов в сегменте b2b, которая называется “Оффер”.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Обо мне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675842" y="39380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/>
              <a:t>Агентство стратегического маркетинга “Диол”</a:t>
            </a:r>
            <a:endParaRPr sz="1600" dirty="0"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542166" y="784742"/>
            <a:ext cx="8290134" cy="27585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Услуги - все, что связано с бизнесом в интернете для b2c и b2b сегментов:</a:t>
            </a:r>
            <a:endParaRPr lang="ru-RU" sz="1300" b="0" dirty="0">
              <a:effectLst/>
              <a:latin typeface="+mn-lt"/>
            </a:endParaRPr>
          </a:p>
          <a:p>
            <a:pPr rtl="0" fontAlgn="base">
              <a:spcBef>
                <a:spcPts val="6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разработка сайтов, интернет-магазинов, b2b-порталов, онлайн-платформ,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интернет-реклама, SEO-продвижение, развитие </a:t>
            </a:r>
            <a:r>
              <a:rPr lang="ru-RU" sz="1300" b="0" i="0" u="none" strike="noStrike" dirty="0" err="1">
                <a:solidFill>
                  <a:srgbClr val="000000"/>
                </a:solidFill>
                <a:effectLst/>
                <a:latin typeface="+mn-lt"/>
              </a:rPr>
              <a:t>соцсетей</a:t>
            </a: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выстраивание отделов продаж для входящего трафика и исходящих звонков,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внедряем CRM</a:t>
            </a:r>
            <a:r>
              <a:rPr lang="ru-RU" sz="1300" dirty="0">
                <a:solidFill>
                  <a:srgbClr val="000000"/>
                </a:solidFill>
                <a:latin typeface="+mn-lt"/>
              </a:rPr>
              <a:t> и занимаемся</a:t>
            </a: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 настройкой </a:t>
            </a:r>
            <a:r>
              <a:rPr lang="en-US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CRM</a:t>
            </a: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 под нужды клиентов,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налаживаем взаимодействия между системами, например, между 1С и сайтом,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rgbClr val="000000"/>
                </a:solidFill>
                <a:latin typeface="+mn-lt"/>
              </a:rPr>
              <a:t>о</a:t>
            </a: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бслуживаем и продвигаем магазины на маркетплейсах</a:t>
            </a:r>
          </a:p>
          <a:p>
            <a:pPr marL="11430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Кроме того, у нас есть </a:t>
            </a:r>
            <a:endParaRPr lang="ru-RU" sz="1300" b="0" dirty="0">
              <a:effectLst/>
              <a:latin typeface="+mn-lt"/>
            </a:endParaRPr>
          </a:p>
          <a:p>
            <a:pPr rtl="0" fontAlgn="base">
              <a:spcBef>
                <a:spcPts val="60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4 собственных автоматизированных интернет-магазина,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2 b2b-бизнеса,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бизнес в сфере развлечений,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рабочие магазины на маркетплейсах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rgbClr val="AE294D"/>
              </a:buClr>
              <a:buSzPct val="90000"/>
              <a:buFont typeface="Wingdings" panose="05000000000000000000" pitchFamily="2" charset="2"/>
              <a:buChar char="§"/>
            </a:pPr>
            <a:r>
              <a:rPr lang="ru-RU" sz="1300" b="0" i="0" u="none" strike="noStrike" dirty="0">
                <a:solidFill>
                  <a:srgbClr val="000000"/>
                </a:solidFill>
                <a:effectLst/>
                <a:latin typeface="+mn-lt"/>
              </a:rPr>
              <a:t>а также несколько десятков сайтов в аренду по различным тематикам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3777C88-1858-4914-A7D7-399AD4AD00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</a:t>
            </a:fld>
            <a:endParaRPr lang="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4643920-E76E-4885-AEE5-02AC9175E9F5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C4235C-B211-4064-B146-8C1036C0BE1D}"/>
              </a:ext>
            </a:extLst>
          </p:cNvPr>
          <p:cNvSpPr txBox="1"/>
          <p:nvPr/>
        </p:nvSpPr>
        <p:spPr>
          <a:xfrm>
            <a:off x="437512" y="4254594"/>
            <a:ext cx="8265508" cy="408623"/>
          </a:xfrm>
          <a:prstGeom prst="roundRect">
            <a:avLst/>
          </a:prstGeom>
          <a:noFill/>
          <a:ln w="25400">
            <a:solidFill>
              <a:srgbClr val="AE294D"/>
            </a:solidFill>
          </a:ln>
        </p:spPr>
        <p:txBody>
          <a:bodyPr wrap="square" rtlCol="0">
            <a:spAutoFit/>
          </a:bodyPr>
          <a:lstStyle/>
          <a:p>
            <a:pPr rtl="0">
              <a:spcBef>
                <a:spcPts val="600"/>
              </a:spcBef>
              <a:spcAft>
                <a:spcPts val="0"/>
              </a:spcAft>
            </a:pPr>
            <a:r>
              <a:rPr lang="ru-RU" sz="1800" i="0" u="none" strike="noStrike" dirty="0">
                <a:solidFill>
                  <a:srgbClr val="000000"/>
                </a:solidFill>
                <a:effectLst/>
                <a:latin typeface="+mj-lt"/>
              </a:rPr>
              <a:t>Полностью выстраиваем продажи в собственных и клиентских проектах!</a:t>
            </a:r>
            <a:endParaRPr lang="ru-RU" sz="1800" dirty="0"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A6490E-7C0D-4AA5-AD0A-BC914BD04BAF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«</a:t>
            </a:r>
            <a:r>
              <a:rPr lang="ru-RU" sz="1050" dirty="0" err="1">
                <a:solidFill>
                  <a:schemeClr val="bg1"/>
                </a:solidFill>
                <a:latin typeface="+mn-lt"/>
              </a:rPr>
              <a:t>Диол</a:t>
            </a:r>
            <a:r>
              <a:rPr lang="ru-RU" sz="1050" dirty="0">
                <a:solidFill>
                  <a:schemeClr val="bg1"/>
                </a:solidFill>
                <a:latin typeface="+mn-lt"/>
              </a:rPr>
              <a:t>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7584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500" i="0" u="none" strike="noStrike" dirty="0">
                <a:solidFill>
                  <a:srgbClr val="000000"/>
                </a:solidFill>
                <a:effectLst/>
              </a:rPr>
              <a:t>Акценты </a:t>
            </a:r>
            <a:r>
              <a:rPr lang="ru-RU" sz="2500" i="0" u="none" strike="noStrike">
                <a:solidFill>
                  <a:srgbClr val="000000"/>
                </a:solidFill>
                <a:effectLst/>
              </a:rPr>
              <a:t>в курсе:</a:t>
            </a:r>
            <a:endParaRPr sz="25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4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134B67-CA30-43A9-A2F7-C036407CB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44" y="1221853"/>
            <a:ext cx="916636" cy="597075"/>
          </a:xfrm>
          <a:prstGeom prst="rect">
            <a:avLst/>
          </a:prstGeom>
        </p:spPr>
      </p:pic>
      <p:sp>
        <p:nvSpPr>
          <p:cNvPr id="10" name="Google Shape;94;p19">
            <a:extLst>
              <a:ext uri="{FF2B5EF4-FFF2-40B4-BE49-F238E27FC236}">
                <a16:creationId xmlns:a16="http://schemas.microsoft.com/office/drawing/2014/main" id="{DECB6FD9-AA8A-41F0-AC82-D83A06CFFE58}"/>
              </a:ext>
            </a:extLst>
          </p:cNvPr>
          <p:cNvSpPr txBox="1">
            <a:spLocks/>
          </p:cNvSpPr>
          <p:nvPr/>
        </p:nvSpPr>
        <p:spPr>
          <a:xfrm>
            <a:off x="1515617" y="1268661"/>
            <a:ext cx="6770097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Систематизируем и трансформируем ваши знания </a:t>
            </a:r>
          </a:p>
        </p:txBody>
      </p:sp>
    </p:spTree>
    <p:extLst>
      <p:ext uri="{BB962C8B-B14F-4D97-AF65-F5344CB8AC3E}">
        <p14:creationId xmlns:p14="http://schemas.microsoft.com/office/powerpoint/2010/main" val="252395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7584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500" i="0" u="none" strike="noStrike" dirty="0">
                <a:solidFill>
                  <a:srgbClr val="000000"/>
                </a:solidFill>
                <a:effectLst/>
              </a:rPr>
              <a:t>Акценты в курсе:</a:t>
            </a:r>
            <a:endParaRPr sz="25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134B67-CA30-43A9-A2F7-C036407CB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44" y="1221853"/>
            <a:ext cx="916636" cy="597075"/>
          </a:xfrm>
          <a:prstGeom prst="rect">
            <a:avLst/>
          </a:prstGeom>
        </p:spPr>
      </p:pic>
      <p:sp>
        <p:nvSpPr>
          <p:cNvPr id="10" name="Google Shape;94;p19">
            <a:extLst>
              <a:ext uri="{FF2B5EF4-FFF2-40B4-BE49-F238E27FC236}">
                <a16:creationId xmlns:a16="http://schemas.microsoft.com/office/drawing/2014/main" id="{DECB6FD9-AA8A-41F0-AC82-D83A06CFFE58}"/>
              </a:ext>
            </a:extLst>
          </p:cNvPr>
          <p:cNvSpPr txBox="1">
            <a:spLocks/>
          </p:cNvSpPr>
          <p:nvPr/>
        </p:nvSpPr>
        <p:spPr>
          <a:xfrm>
            <a:off x="1515617" y="1268661"/>
            <a:ext cx="6770097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Систематизируем и трансформируем ваши знания</a:t>
            </a:r>
          </a:p>
        </p:txBody>
      </p:sp>
      <p:sp>
        <p:nvSpPr>
          <p:cNvPr id="12" name="Google Shape;94;p19">
            <a:extLst>
              <a:ext uri="{FF2B5EF4-FFF2-40B4-BE49-F238E27FC236}">
                <a16:creationId xmlns:a16="http://schemas.microsoft.com/office/drawing/2014/main" id="{3BD216E2-5F9A-46BB-BC1C-107ECCBB4487}"/>
              </a:ext>
            </a:extLst>
          </p:cNvPr>
          <p:cNvSpPr txBox="1">
            <a:spLocks/>
          </p:cNvSpPr>
          <p:nvPr/>
        </p:nvSpPr>
        <p:spPr>
          <a:xfrm>
            <a:off x="1560080" y="2052111"/>
            <a:ext cx="6770097" cy="45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Используем интернет-инструменты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09E2D83-8BD1-4EF0-A0AA-4F7167207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85" y="1930483"/>
            <a:ext cx="780952" cy="70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7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7584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500" i="0" u="none" strike="noStrike" dirty="0">
                <a:solidFill>
                  <a:srgbClr val="000000"/>
                </a:solidFill>
                <a:effectLst/>
              </a:rPr>
              <a:t>Акценты в курсе:</a:t>
            </a:r>
            <a:endParaRPr sz="25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6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134B67-CA30-43A9-A2F7-C036407CB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44" y="1221853"/>
            <a:ext cx="916636" cy="597075"/>
          </a:xfrm>
          <a:prstGeom prst="rect">
            <a:avLst/>
          </a:prstGeom>
        </p:spPr>
      </p:pic>
      <p:sp>
        <p:nvSpPr>
          <p:cNvPr id="10" name="Google Shape;94;p19">
            <a:extLst>
              <a:ext uri="{FF2B5EF4-FFF2-40B4-BE49-F238E27FC236}">
                <a16:creationId xmlns:a16="http://schemas.microsoft.com/office/drawing/2014/main" id="{DECB6FD9-AA8A-41F0-AC82-D83A06CFFE58}"/>
              </a:ext>
            </a:extLst>
          </p:cNvPr>
          <p:cNvSpPr txBox="1">
            <a:spLocks/>
          </p:cNvSpPr>
          <p:nvPr/>
        </p:nvSpPr>
        <p:spPr>
          <a:xfrm>
            <a:off x="1515617" y="1268661"/>
            <a:ext cx="6770097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Систематизируем и трансформируем ваши знания</a:t>
            </a:r>
          </a:p>
        </p:txBody>
      </p:sp>
      <p:sp>
        <p:nvSpPr>
          <p:cNvPr id="11" name="Google Shape;94;p19">
            <a:extLst>
              <a:ext uri="{FF2B5EF4-FFF2-40B4-BE49-F238E27FC236}">
                <a16:creationId xmlns:a16="http://schemas.microsoft.com/office/drawing/2014/main" id="{9773EB0F-EB1E-48E3-B5CD-53EE7316735F}"/>
              </a:ext>
            </a:extLst>
          </p:cNvPr>
          <p:cNvSpPr txBox="1">
            <a:spLocks/>
          </p:cNvSpPr>
          <p:nvPr/>
        </p:nvSpPr>
        <p:spPr>
          <a:xfrm>
            <a:off x="1560080" y="2946131"/>
            <a:ext cx="6770097" cy="45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Минимум теории - максимум фишек и практики</a:t>
            </a:r>
          </a:p>
        </p:txBody>
      </p:sp>
      <p:sp>
        <p:nvSpPr>
          <p:cNvPr id="12" name="Google Shape;94;p19">
            <a:extLst>
              <a:ext uri="{FF2B5EF4-FFF2-40B4-BE49-F238E27FC236}">
                <a16:creationId xmlns:a16="http://schemas.microsoft.com/office/drawing/2014/main" id="{3BD216E2-5F9A-46BB-BC1C-107ECCBB4487}"/>
              </a:ext>
            </a:extLst>
          </p:cNvPr>
          <p:cNvSpPr txBox="1">
            <a:spLocks/>
          </p:cNvSpPr>
          <p:nvPr/>
        </p:nvSpPr>
        <p:spPr>
          <a:xfrm>
            <a:off x="1560080" y="2052111"/>
            <a:ext cx="6770097" cy="45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Используем интернет-инструменты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315DF6-DFCE-4EA3-9722-174253AF6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85" y="2873228"/>
            <a:ext cx="780953" cy="6032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09E2D83-8BD1-4EF0-A0AA-4F7167207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85" y="1930483"/>
            <a:ext cx="780952" cy="70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92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7584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500" i="0" u="none" strike="noStrike" dirty="0">
                <a:solidFill>
                  <a:srgbClr val="000000"/>
                </a:solidFill>
                <a:effectLst/>
              </a:rPr>
              <a:t>Акценты в курсе:</a:t>
            </a:r>
            <a:endParaRPr sz="2500" dirty="0"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1560080" y="3840151"/>
            <a:ext cx="6770097" cy="4790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Рассматриваем конкурентные сегменты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+mn-lt"/>
              </a:rPr>
              <a:t>бизнеса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7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134B67-CA30-43A9-A2F7-C036407CB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44" y="1221853"/>
            <a:ext cx="916636" cy="597075"/>
          </a:xfrm>
          <a:prstGeom prst="rect">
            <a:avLst/>
          </a:prstGeom>
        </p:spPr>
      </p:pic>
      <p:sp>
        <p:nvSpPr>
          <p:cNvPr id="10" name="Google Shape;94;p19">
            <a:extLst>
              <a:ext uri="{FF2B5EF4-FFF2-40B4-BE49-F238E27FC236}">
                <a16:creationId xmlns:a16="http://schemas.microsoft.com/office/drawing/2014/main" id="{DECB6FD9-AA8A-41F0-AC82-D83A06CFFE58}"/>
              </a:ext>
            </a:extLst>
          </p:cNvPr>
          <p:cNvSpPr txBox="1">
            <a:spLocks/>
          </p:cNvSpPr>
          <p:nvPr/>
        </p:nvSpPr>
        <p:spPr>
          <a:xfrm>
            <a:off x="1515617" y="1268661"/>
            <a:ext cx="6770097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spcBef>
                <a:spcPts val="600"/>
              </a:spcBef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Систематизируем и трансформируем ваши знания</a:t>
            </a:r>
          </a:p>
        </p:txBody>
      </p:sp>
      <p:sp>
        <p:nvSpPr>
          <p:cNvPr id="11" name="Google Shape;94;p19">
            <a:extLst>
              <a:ext uri="{FF2B5EF4-FFF2-40B4-BE49-F238E27FC236}">
                <a16:creationId xmlns:a16="http://schemas.microsoft.com/office/drawing/2014/main" id="{9773EB0F-EB1E-48E3-B5CD-53EE7316735F}"/>
              </a:ext>
            </a:extLst>
          </p:cNvPr>
          <p:cNvSpPr txBox="1">
            <a:spLocks/>
          </p:cNvSpPr>
          <p:nvPr/>
        </p:nvSpPr>
        <p:spPr>
          <a:xfrm>
            <a:off x="1560080" y="2946131"/>
            <a:ext cx="6770097" cy="45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Минимум теории - максимум фишек и практики</a:t>
            </a:r>
          </a:p>
        </p:txBody>
      </p:sp>
      <p:sp>
        <p:nvSpPr>
          <p:cNvPr id="12" name="Google Shape;94;p19">
            <a:extLst>
              <a:ext uri="{FF2B5EF4-FFF2-40B4-BE49-F238E27FC236}">
                <a16:creationId xmlns:a16="http://schemas.microsoft.com/office/drawing/2014/main" id="{3BD216E2-5F9A-46BB-BC1C-107ECCBB4487}"/>
              </a:ext>
            </a:extLst>
          </p:cNvPr>
          <p:cNvSpPr txBox="1">
            <a:spLocks/>
          </p:cNvSpPr>
          <p:nvPr/>
        </p:nvSpPr>
        <p:spPr>
          <a:xfrm>
            <a:off x="1560080" y="2052111"/>
            <a:ext cx="6770097" cy="45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fontAlgn="base">
              <a:buNone/>
            </a:pPr>
            <a:r>
              <a:rPr lang="ru-RU" dirty="0">
                <a:solidFill>
                  <a:srgbClr val="000000"/>
                </a:solidFill>
                <a:latin typeface="+mn-lt"/>
              </a:rPr>
              <a:t>Используем интернет-инструменты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315DF6-DFCE-4EA3-9722-174253AF6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85" y="2873228"/>
            <a:ext cx="780953" cy="6032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09E2D83-8BD1-4EF0-A0AA-4F71672078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85" y="1930483"/>
            <a:ext cx="780952" cy="700746"/>
          </a:xfrm>
          <a:prstGeom prst="rect">
            <a:avLst/>
          </a:prstGeom>
        </p:spPr>
      </p:pic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A1B3664F-0B47-4200-BCC8-EBBBDE3472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7504" y="3822805"/>
          <a:ext cx="742576" cy="51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5" r:id="rId7" imgW="1853640" imgH="1282320" progId="">
                  <p:embed/>
                </p:oleObj>
              </mc:Choice>
              <mc:Fallback>
                <p:oleObj r:id="rId7" imgW="1853640" imgH="1282320" progId="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id="{A1B3664F-0B47-4200-BCC8-EBBBDE3472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7504" y="3822805"/>
                        <a:ext cx="742576" cy="51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823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ctrTitle"/>
          </p:nvPr>
        </p:nvSpPr>
        <p:spPr>
          <a:xfrm>
            <a:off x="121200" y="521142"/>
            <a:ext cx="8520600" cy="7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/>
              <a:t>Перед тем, как начать</a:t>
            </a:r>
            <a:endParaRPr sz="2800" dirty="0"/>
          </a:p>
        </p:txBody>
      </p:sp>
      <p:sp>
        <p:nvSpPr>
          <p:cNvPr id="106" name="Google Shape;106;p21"/>
          <p:cNvSpPr txBox="1"/>
          <p:nvPr/>
        </p:nvSpPr>
        <p:spPr>
          <a:xfrm>
            <a:off x="1674368" y="1395954"/>
            <a:ext cx="286498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Отключить своего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внутреннего всезнайку</a:t>
            </a:r>
            <a:endParaRPr dirty="0">
              <a:latin typeface="+mn-lt"/>
            </a:endParaRPr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1619" y="2103814"/>
            <a:ext cx="1964290" cy="20225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FD264A3-3BA1-401B-A24B-0397406B063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69C5C7-077C-47CC-A063-FBD8E7FF9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64793" y="1395954"/>
            <a:ext cx="409575" cy="4857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BF6369E-D4D0-4C0A-9A4A-8B105F536D3F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11432E-A9A2-4C2B-9B74-010A260EB6CE}"/>
              </a:ext>
            </a:extLst>
          </p:cNvPr>
          <p:cNvSpPr txBox="1"/>
          <p:nvPr/>
        </p:nvSpPr>
        <p:spPr>
          <a:xfrm>
            <a:off x="7204858" y="3911955"/>
            <a:ext cx="14369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bg1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https://t.me/diol_it</a:t>
            </a:r>
            <a:r>
              <a:rPr lang="en-US" sz="1100" u="sng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ctrTitle"/>
          </p:nvPr>
        </p:nvSpPr>
        <p:spPr>
          <a:xfrm>
            <a:off x="121200" y="521142"/>
            <a:ext cx="8520600" cy="7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/>
              <a:t>Перед тем, как начать</a:t>
            </a:r>
            <a:endParaRPr sz="2800" dirty="0"/>
          </a:p>
        </p:txBody>
      </p:sp>
      <p:sp>
        <p:nvSpPr>
          <p:cNvPr id="106" name="Google Shape;106;p21"/>
          <p:cNvSpPr txBox="1"/>
          <p:nvPr/>
        </p:nvSpPr>
        <p:spPr>
          <a:xfrm>
            <a:off x="1674368" y="1395954"/>
            <a:ext cx="286498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Отключить своего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внутреннего всезнайку</a:t>
            </a:r>
            <a:endParaRPr dirty="0">
              <a:latin typeface="+mn-lt"/>
            </a:endParaRPr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721" y="2103814"/>
            <a:ext cx="2156275" cy="20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5650178" y="1436083"/>
            <a:ext cx="215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+mn-lt"/>
              </a:rPr>
              <a:t>Записывать инсайты</a:t>
            </a:r>
            <a:endParaRPr dirty="0">
              <a:latin typeface="+mn-lt"/>
            </a:endParaRPr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1619" y="2103814"/>
            <a:ext cx="1964290" cy="20225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FD264A3-3BA1-401B-A24B-0397406B063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69C5C7-077C-47CC-A063-FBD8E7FF9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64793" y="1395954"/>
            <a:ext cx="409575" cy="4857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F98E6A-FA2B-4639-A1BC-9850C3234E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0603" y="1304332"/>
            <a:ext cx="409575" cy="4857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BF6369E-D4D0-4C0A-9A4A-8B105F536D3F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</p:spTree>
    <p:extLst>
      <p:ext uri="{BB962C8B-B14F-4D97-AF65-F5344CB8AC3E}">
        <p14:creationId xmlns:p14="http://schemas.microsoft.com/office/powerpoint/2010/main" val="221838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7584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2500" i="0" u="none" strike="noStrike" dirty="0">
                <a:solidFill>
                  <a:srgbClr val="000000"/>
                </a:solidFill>
                <a:effectLst/>
              </a:rPr>
              <a:t>О курсе</a:t>
            </a:r>
            <a:endParaRPr sz="25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10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sp>
        <p:nvSpPr>
          <p:cNvPr id="10" name="Google Shape;94;p19">
            <a:extLst>
              <a:ext uri="{FF2B5EF4-FFF2-40B4-BE49-F238E27FC236}">
                <a16:creationId xmlns:a16="http://schemas.microsoft.com/office/drawing/2014/main" id="{DECB6FD9-AA8A-41F0-AC82-D83A06CFFE58}"/>
              </a:ext>
            </a:extLst>
          </p:cNvPr>
          <p:cNvSpPr txBox="1">
            <a:spLocks/>
          </p:cNvSpPr>
          <p:nvPr/>
        </p:nvSpPr>
        <p:spPr>
          <a:xfrm>
            <a:off x="518667" y="1264738"/>
            <a:ext cx="6770097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</a:rPr>
              <a:t>Структура курса</a:t>
            </a:r>
            <a:endParaRPr lang="ru-RU" sz="1400" b="0" dirty="0">
              <a:effectLst/>
            </a:endParaRPr>
          </a:p>
          <a:p>
            <a:pPr rtl="0" fontAlgn="base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Теория – несколько уроков, 1 мысль – 1 урок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Домашнее задание – ваш настольный план действий</a:t>
            </a:r>
          </a:p>
          <a:p>
            <a:pPr marL="114300" indent="0" rtl="0">
              <a:spcBef>
                <a:spcPts val="600"/>
              </a:spcBef>
              <a:spcAft>
                <a:spcPts val="0"/>
              </a:spcAft>
              <a:buNone/>
            </a:pPr>
            <a:br>
              <a:rPr lang="ru-RU" sz="1400" b="0" dirty="0">
                <a:effectLst/>
                <a:latin typeface="+mn-lt"/>
              </a:rPr>
            </a:br>
            <a:endParaRPr lang="ru-RU" sz="14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7159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75842" y="60397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500" dirty="0">
                <a:solidFill>
                  <a:srgbClr val="000000"/>
                </a:solidFill>
              </a:rPr>
              <a:t>О курсе</a:t>
            </a:r>
            <a:endParaRPr sz="25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B6371AB-C5BE-4408-9DE7-2555E649D0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11</a:t>
            </a:fld>
            <a:endParaRPr lang="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0D0D320-50FA-4377-91B1-A3B112B21EFE}"/>
              </a:ext>
            </a:extLst>
          </p:cNvPr>
          <p:cNvSpPr/>
          <p:nvPr/>
        </p:nvSpPr>
        <p:spPr>
          <a:xfrm>
            <a:off x="3729564" y="78723"/>
            <a:ext cx="1681406" cy="224490"/>
          </a:xfrm>
          <a:prstGeom prst="roundRect">
            <a:avLst/>
          </a:prstGeom>
          <a:solidFill>
            <a:srgbClr val="AE29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95A11-0388-47BA-AB1F-1F9616A6F6E0}"/>
              </a:ext>
            </a:extLst>
          </p:cNvPr>
          <p:cNvSpPr txBox="1"/>
          <p:nvPr/>
        </p:nvSpPr>
        <p:spPr>
          <a:xfrm>
            <a:off x="4054950" y="61737"/>
            <a:ext cx="10306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+mn-lt"/>
              </a:rPr>
              <a:t>О курсе</a:t>
            </a:r>
          </a:p>
        </p:txBody>
      </p:sp>
      <p:sp>
        <p:nvSpPr>
          <p:cNvPr id="10" name="Google Shape;94;p19">
            <a:extLst>
              <a:ext uri="{FF2B5EF4-FFF2-40B4-BE49-F238E27FC236}">
                <a16:creationId xmlns:a16="http://schemas.microsoft.com/office/drawing/2014/main" id="{DECB6FD9-AA8A-41F0-AC82-D83A06CFFE58}"/>
              </a:ext>
            </a:extLst>
          </p:cNvPr>
          <p:cNvSpPr txBox="1">
            <a:spLocks/>
          </p:cNvSpPr>
          <p:nvPr/>
        </p:nvSpPr>
        <p:spPr>
          <a:xfrm>
            <a:off x="518667" y="1264738"/>
            <a:ext cx="6770097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spcBef>
                <a:spcPts val="600"/>
              </a:spcBef>
              <a:buNone/>
            </a:pPr>
            <a:r>
              <a:rPr lang="ru-RU" sz="1400" dirty="0">
                <a:solidFill>
                  <a:srgbClr val="000000"/>
                </a:solidFill>
              </a:rPr>
              <a:t>Структура курса</a:t>
            </a:r>
            <a:endParaRPr lang="ru-RU" sz="1400" b="0" dirty="0">
              <a:effectLst/>
            </a:endParaRPr>
          </a:p>
          <a:p>
            <a:pPr rtl="0" fontAlgn="base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Теория – несколько уроков, 1 мысль – 1 урок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Домашнее задание – ваш настольный план действий</a:t>
            </a:r>
          </a:p>
          <a:p>
            <a:pPr marL="114300" indent="0" rtl="0">
              <a:spcBef>
                <a:spcPts val="600"/>
              </a:spcBef>
              <a:spcAft>
                <a:spcPts val="0"/>
              </a:spcAft>
              <a:buNone/>
            </a:pPr>
            <a:br>
              <a:rPr lang="ru-RU" sz="1400" b="0" dirty="0">
                <a:effectLst/>
                <a:latin typeface="+mn-lt"/>
              </a:rPr>
            </a:br>
            <a:endParaRPr lang="ru-RU" sz="14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8" name="Google Shape;94;p19">
            <a:extLst>
              <a:ext uri="{FF2B5EF4-FFF2-40B4-BE49-F238E27FC236}">
                <a16:creationId xmlns:a16="http://schemas.microsoft.com/office/drawing/2014/main" id="{13FD63B3-AE09-480C-9ED0-5B8560B5CCAB}"/>
              </a:ext>
            </a:extLst>
          </p:cNvPr>
          <p:cNvSpPr txBox="1">
            <a:spLocks/>
          </p:cNvSpPr>
          <p:nvPr/>
        </p:nvSpPr>
        <p:spPr>
          <a:xfrm>
            <a:off x="4449815" y="2460466"/>
            <a:ext cx="4022643" cy="626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rtl="0">
              <a:spcBef>
                <a:spcPts val="600"/>
              </a:spcBef>
              <a:spcAft>
                <a:spcPts val="0"/>
              </a:spcAft>
              <a:buNone/>
            </a:pPr>
            <a:br>
              <a:rPr lang="ru-RU" sz="1400" b="0" dirty="0">
                <a:effectLst/>
                <a:latin typeface="+mn-lt"/>
              </a:rPr>
            </a:br>
            <a:r>
              <a:rPr lang="ru-RU" sz="1400" b="0" i="0" u="none" strike="noStrike" dirty="0">
                <a:solidFill>
                  <a:srgbClr val="000000"/>
                </a:solidFill>
                <a:effectLst/>
              </a:rPr>
              <a:t>Цели</a:t>
            </a:r>
            <a:endParaRPr lang="ru-RU" sz="1400" b="0" dirty="0">
              <a:effectLst/>
            </a:endParaRPr>
          </a:p>
          <a:p>
            <a:pPr rtl="0" fontAlgn="base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Пересмотреть ситуацию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Выработать шаги по выходу из нее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+mn-lt"/>
              </a:rPr>
              <a:t>Определиться с первым шагом</a:t>
            </a:r>
          </a:p>
        </p:txBody>
      </p:sp>
    </p:spTree>
    <p:extLst>
      <p:ext uri="{BB962C8B-B14F-4D97-AF65-F5344CB8AC3E}">
        <p14:creationId xmlns:p14="http://schemas.microsoft.com/office/powerpoint/2010/main" val="279837712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DIOL2">
      <a:majorFont>
        <a:latin typeface="Fira Sans Medium"/>
        <a:ea typeface=""/>
        <a:cs typeface=""/>
      </a:majorFont>
      <a:minorFont>
        <a:latin typeface="Fira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12543</TotalTime>
  <Words>360</Words>
  <Application>Microsoft Macintosh PowerPoint</Application>
  <PresentationFormat>Экран (16:9)</PresentationFormat>
  <Paragraphs>78</Paragraphs>
  <Slides>11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Fira Sans Medium</vt:lpstr>
      <vt:lpstr>Fira Sans Light</vt:lpstr>
      <vt:lpstr>Arial</vt:lpstr>
      <vt:lpstr>Wingdings</vt:lpstr>
      <vt:lpstr>Simple Light</vt:lpstr>
      <vt:lpstr>Вводное занятие</vt:lpstr>
      <vt:lpstr>Дмитрий Прянишников</vt:lpstr>
      <vt:lpstr>Агентство стратегического маркетинга “Диол”</vt:lpstr>
      <vt:lpstr>Акценты в курсе:</vt:lpstr>
      <vt:lpstr>Акценты в курсе:</vt:lpstr>
      <vt:lpstr>Акценты в курсе:</vt:lpstr>
      <vt:lpstr>Акценты в курсе:</vt:lpstr>
      <vt:lpstr>Перед тем, как начать</vt:lpstr>
      <vt:lpstr>Перед тем, как начать</vt:lpstr>
      <vt:lpstr>О курсе</vt:lpstr>
      <vt:lpstr>О курсе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“Оффер” Как привлекать  идеальных клиентов в b2b</dc:title>
  <dc:creator>Андрей Ган</dc:creator>
  <cp:lastModifiedBy>Дмитрий Пр</cp:lastModifiedBy>
  <cp:revision>141</cp:revision>
  <dcterms:modified xsi:type="dcterms:W3CDTF">2023-11-11T12:45:11Z</dcterms:modified>
</cp:coreProperties>
</file>